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3" r:id="rId4"/>
    <p:sldId id="264" r:id="rId5"/>
    <p:sldId id="265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17C"/>
    <a:srgbClr val="CCFF99"/>
    <a:srgbClr val="E56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3B2C9-4996-4784-9936-E4859AB5818B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8D874-A436-4ECD-A583-3B0D1C4BA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7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D874-A436-4ECD-A583-3B0D1C4BA82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26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D874-A436-4ECD-A583-3B0D1C4BA82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2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D874-A436-4ECD-A583-3B0D1C4BA82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28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D874-A436-4ECD-A583-3B0D1C4BA82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92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D874-A436-4ECD-A583-3B0D1C4BA82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8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4616" y="195209"/>
            <a:ext cx="8001000" cy="216972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Stáž PEDAGOGICKÝCH PRACOVNÍKŮ 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>HELSINKY 31. 10. - 3. 11. 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4616" y="2545730"/>
            <a:ext cx="6400800" cy="194733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Šablony OP PPR pro ZŠ a MŠ generála Františka Fajtla DFC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CZ.07.4.68/0.0/0.0/19_071/0001666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8104B3-76B8-41B4-8597-E25269F5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0218"/>
            <a:ext cx="6586295" cy="1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4901" y="0"/>
            <a:ext cx="4648076" cy="1371600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002060"/>
                </a:solidFill>
              </a:rPr>
              <a:t>AurinkolahDEN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solidFill>
                  <a:srgbClr val="002060"/>
                </a:solidFill>
              </a:rPr>
              <a:t>peruskoulu</a:t>
            </a:r>
            <a:endParaRPr lang="cs-CZ" sz="4000" b="1" dirty="0">
              <a:solidFill>
                <a:srgbClr val="00206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113015" y="0"/>
            <a:ext cx="6852864" cy="490644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státní základní škola 1. až 9. ročník v okrajové části Helsinek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tři školní budovy (1. – 3. r., 1. – 5. r., 4. – 9. r.) s venkovními prostory pro sportovní vyžití a trávení přestávek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běžné učebny vybavené interaktivními tabulemi, projektory, plně vybavené odborné učebny, dílny, školní kuchyňka, tělocvičny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školní stravování zajištěno ve školní jídelně    ve všech budovách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flexibilní pracovní prostory, pracovní koutky na chodbách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8B2CBE5-E67B-8C95-CDCD-ED7F7E7D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977" y="1371600"/>
            <a:ext cx="4572000" cy="3429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2FF8A3-0BCF-41CB-A1F9-FC644E05E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0218"/>
            <a:ext cx="6586295" cy="1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5501810" y="1191803"/>
            <a:ext cx="6690189" cy="46028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asistenti docházejí do hodin a pracují    se žáky podle potřeby individuálně       ve třídě i mimo třídu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při problémech s vyučovacími předměty škola nabízí možnost navštěvovat vyrovnávací skupiny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školní poradenské pracoviště (psycholog, logoped, sociální pracovník)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206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0B7283F-93A9-FFC8-B5DA-E1E36979D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8" y="287676"/>
            <a:ext cx="5219272" cy="391445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ED3C1F4-52CD-BEBE-6AAF-4E5FAEF908FC}"/>
              </a:ext>
            </a:extLst>
          </p:cNvPr>
          <p:cNvSpPr txBox="1"/>
          <p:nvPr/>
        </p:nvSpPr>
        <p:spPr>
          <a:xfrm>
            <a:off x="5501810" y="98037"/>
            <a:ext cx="62261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500" b="1" dirty="0">
                <a:solidFill>
                  <a:srgbClr val="002060"/>
                </a:solidFill>
              </a:rPr>
              <a:t>Inkluze žáků </a:t>
            </a:r>
            <a:br>
              <a:rPr lang="cs-CZ" sz="3500" b="1" dirty="0">
                <a:solidFill>
                  <a:srgbClr val="002060"/>
                </a:solidFill>
              </a:rPr>
            </a:br>
            <a:r>
              <a:rPr lang="cs-CZ" sz="3500" b="1" dirty="0">
                <a:solidFill>
                  <a:srgbClr val="002060"/>
                </a:solidFill>
              </a:rPr>
              <a:t>s poruchami učení a OMJ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06CF9C-DD3D-4A88-8991-9B6DA8D6A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0218"/>
            <a:ext cx="6586295" cy="1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113015" y="0"/>
            <a:ext cx="6852864" cy="49064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002060"/>
                </a:solidFill>
              </a:rPr>
              <a:t>učitelé mají k dispozici notebooky a další technologii ve třídách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002060"/>
                </a:solidFill>
              </a:rPr>
              <a:t>všichni žáci od 7. do 9. r. mají od školy půjčené notebooky, využívají jak             ve výuce, tak i k domácí přípravě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002060"/>
                </a:solidFill>
              </a:rPr>
              <a:t>žáci jsou vedeni od 1. r. k samostatnosti a přebírání zodpovědnosti za vlastní učení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002060"/>
                </a:solidFill>
              </a:rPr>
              <a:t>efektivní vrstevnické a formativní hodnocení (hodnotí se nejenom výsledek, ale i proces práce)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AE26962-772E-9929-E20E-D6D686FE1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9222">
            <a:off x="9717401" y="1811505"/>
            <a:ext cx="2565300" cy="19239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552174-7BC8-97A5-1157-91E61D4D9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63" y="2643701"/>
            <a:ext cx="2802893" cy="2102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618201F-949C-E838-0532-CAC244296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631" y="-130770"/>
            <a:ext cx="3260331" cy="24452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59000F-6AB2-4740-980A-BE6ABC281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218"/>
            <a:ext cx="6586295" cy="1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280BBCFF-2C22-0230-24B5-AF13956B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09" y="-310699"/>
            <a:ext cx="8534400" cy="1507067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Formativní hodnocení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A3DA12B-3674-8238-58F9-EB27FE69D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55" y="762884"/>
            <a:ext cx="11838798" cy="5938462"/>
          </a:xfrm>
        </p:spPr>
        <p:txBody>
          <a:bodyPr>
            <a:normAutofit/>
          </a:bodyPr>
          <a:lstStyle/>
          <a:p>
            <a:r>
              <a:rPr lang="cs-CZ" sz="2200" b="1" dirty="0">
                <a:solidFill>
                  <a:srgbClr val="002060"/>
                </a:solidFill>
                <a:latin typeface="+mj-lt"/>
              </a:rPr>
              <a:t>žáci se na 1. stupni neznámkují, využívá se slovní hodnocení</a:t>
            </a:r>
          </a:p>
          <a:p>
            <a:r>
              <a:rPr lang="cs-CZ" sz="2200" b="1" dirty="0">
                <a:solidFill>
                  <a:srgbClr val="002060"/>
                </a:solidFill>
                <a:latin typeface="+mj-lt"/>
              </a:rPr>
              <a:t>školní informační systém je přizpůsoben i slovnímu hodnocení, ne jenom hodnocení známkami</a:t>
            </a:r>
          </a:p>
          <a:p>
            <a:r>
              <a:rPr lang="cs-CZ" sz="2200" b="1" dirty="0">
                <a:solidFill>
                  <a:srgbClr val="002060"/>
                </a:solidFill>
                <a:latin typeface="+mj-lt"/>
              </a:rPr>
              <a:t>hodnotí se jak výsledky, tak i pokroky na jednotlivých vyučovacích hodinách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b="1" dirty="0">
              <a:latin typeface="+mj-lt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2060"/>
                </a:solidFill>
                <a:latin typeface="+mj-lt"/>
              </a:rPr>
              <a:t>Např</a:t>
            </a:r>
            <a:r>
              <a:rPr lang="cs-CZ" b="1" dirty="0">
                <a:solidFill>
                  <a:srgbClr val="002060"/>
                </a:solidFill>
                <a:latin typeface="+mj-lt"/>
              </a:rPr>
              <a:t>::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Myslel jsi na ostatní.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latin typeface="+mj-lt"/>
              </a:rPr>
              <a:t>Pracoval jsi v</a:t>
            </a: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 týmu zodpovědně.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Přemýšlel jsi kriticky.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Choval ses zodpovědně ve virtuálním prostředí.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Převzal sis zodpovědnost za vlastní učení.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Pracoval jsi vytrvale.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Ve tvém chování je prostor pro zlepšení.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Nespolupracoval jsi na úkolu.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Vyrušoval jsi práci.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Nesplnil jsi svůj úkol.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Neměl jsi učební pomůcky. </a:t>
            </a:r>
            <a:r>
              <a:rPr lang="cs-CZ" b="1" dirty="0">
                <a:solidFill>
                  <a:srgbClr val="002060"/>
                </a:solidFill>
                <a:latin typeface="+mj-lt"/>
              </a:rPr>
              <a:t>a</a:t>
            </a:r>
            <a:r>
              <a:rPr lang="cs-CZ" b="1" i="0" u="none" strike="noStrike" dirty="0">
                <a:solidFill>
                  <a:srgbClr val="002060"/>
                </a:solidFill>
                <a:effectLst/>
                <a:latin typeface="+mj-lt"/>
              </a:rPr>
              <a:t>td.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08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6436" y="-48617"/>
            <a:ext cx="8534400" cy="1507067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Výuka jazyků a matematiky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17634" y="1131484"/>
            <a:ext cx="531017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anglický jazyk: od 1. třídy ZŠ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švédský jazyk (2. úřední) od 6. třídy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volitelný 3. cizí jazyk: od 7. třídy (němčina, francouzština, španělština)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práce s učebnicí a pracovními sešity – vhodně zpracované, 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    dostupná elektronická verze</a:t>
            </a:r>
          </a:p>
          <a:p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FEF377-C8A7-0A4F-5766-879C17E7D393}"/>
              </a:ext>
            </a:extLst>
          </p:cNvPr>
          <p:cNvSpPr txBox="1"/>
          <p:nvPr/>
        </p:nvSpPr>
        <p:spPr>
          <a:xfrm>
            <a:off x="6431936" y="1057723"/>
            <a:ext cx="5442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matematika se učí ve skupinách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využívá se vrstevnické učení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využívání interaktivních materiálů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2060"/>
                </a:solidFill>
              </a:rPr>
              <a:t>metody práce v hodinách jsou obdobné jako v naší škole</a:t>
            </a:r>
          </a:p>
          <a:p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6E44A07-2C4E-2041-F114-C6E26FD9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2751">
            <a:off x="4702491" y="3783091"/>
            <a:ext cx="1850632" cy="20188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1F012E7-7313-9317-53AF-F35C86A1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2" y="4792527"/>
            <a:ext cx="5431185" cy="17836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5ABBFE7-38E9-505A-76CA-8C45A5A70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4269">
            <a:off x="8322646" y="3980062"/>
            <a:ext cx="1754173" cy="23476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FE2F874-C2AA-45E8-25C3-36908894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2277">
            <a:off x="10045249" y="4119937"/>
            <a:ext cx="1647891" cy="22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54003" y="918865"/>
            <a:ext cx="1203799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metody výuky na finských a českých školách jsou podobné (kombinace tradičnějších </a:t>
            </a:r>
            <a:br>
              <a:rPr lang="cs-CZ" sz="2000" b="1" dirty="0">
                <a:solidFill>
                  <a:srgbClr val="002060"/>
                </a:solidFill>
              </a:rPr>
            </a:br>
            <a:r>
              <a:rPr lang="cs-CZ" sz="2000" b="1" dirty="0">
                <a:solidFill>
                  <a:srgbClr val="002060"/>
                </a:solidFill>
              </a:rPr>
              <a:t>a inovativnějších metod)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v hojné míře se využívá práce ve dvojicích a skupinách, a k tomu jsou přizpůsobené prostory školy (flexibilní uspořádání lavic ve třídách, pracovní koutky na chodbách)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dobře propracovaný systém hodnocení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finské děti jsou od malička vedeny k samostatnosti a přijímání zodpovědnosti za své činy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v  9. r. se žáci nemusejí stresovat kvůli přijímacímu řízení, protože na základní škole absolvují společné testy, podle výsledků vybírají vhodnou střední školu</a:t>
            </a:r>
          </a:p>
          <a:p>
            <a:pPr algn="just"/>
            <a:endParaRPr lang="cs-CZ" sz="2000" b="1" dirty="0">
              <a:solidFill>
                <a:srgbClr val="002060"/>
              </a:solidFill>
            </a:endParaRPr>
          </a:p>
          <a:p>
            <a:pPr algn="just"/>
            <a:r>
              <a:rPr lang="cs-CZ" sz="2000" b="1" dirty="0">
                <a:solidFill>
                  <a:srgbClr val="002060"/>
                </a:solidFill>
              </a:rPr>
              <a:t>Návštěva finské školy byla obohacující pro nás a utvrdili jsme se, že máme hodně společného </a:t>
            </a:r>
            <a:br>
              <a:rPr lang="cs-CZ" sz="2000" b="1" dirty="0">
                <a:solidFill>
                  <a:srgbClr val="002060"/>
                </a:solidFill>
              </a:rPr>
            </a:br>
            <a:r>
              <a:rPr lang="cs-CZ" sz="2000" b="1" dirty="0">
                <a:solidFill>
                  <a:srgbClr val="002060"/>
                </a:solidFill>
              </a:rPr>
              <a:t>a máme smysluplný cíl.</a:t>
            </a:r>
          </a:p>
          <a:p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0BE07B-F253-D346-9054-82ACFD3C62FE}"/>
              </a:ext>
            </a:extLst>
          </p:cNvPr>
          <p:cNvSpPr txBox="1"/>
          <p:nvPr/>
        </p:nvSpPr>
        <p:spPr>
          <a:xfrm>
            <a:off x="3212433" y="128155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</a:rPr>
              <a:t>ZÁVĚREČNÉ POZNATKY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2F6619-ED9E-4238-9D88-994C2E22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0218"/>
            <a:ext cx="6586295" cy="1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239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293</TotalTime>
  <Words>529</Words>
  <Application>Microsoft Office PowerPoint</Application>
  <PresentationFormat>Širokoúhlá obrazovka</PresentationFormat>
  <Paragraphs>59</Paragraphs>
  <Slides>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Wingdings 3</vt:lpstr>
      <vt:lpstr>Řez</vt:lpstr>
      <vt:lpstr>Stáž PEDAGOGICKÝCH PRACOVNÍKŮ  HELSINKY 31. 10. - 3. 11. 2022</vt:lpstr>
      <vt:lpstr>AurinkolahDEN peruskoulu</vt:lpstr>
      <vt:lpstr>Prezentace aplikace PowerPoint</vt:lpstr>
      <vt:lpstr>Prezentace aplikace PowerPoint</vt:lpstr>
      <vt:lpstr>Formativní hodnocení</vt:lpstr>
      <vt:lpstr>Výuka jazyků a matematiky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PEDAGOGICKÝCH PRACOVNÍKŮ  HELSINKY 16. - 20. 9. 2019</dc:title>
  <dc:creator>Irena Šípová</dc:creator>
  <cp:lastModifiedBy>stikova.martina@email.cz</cp:lastModifiedBy>
  <cp:revision>17</cp:revision>
  <dcterms:created xsi:type="dcterms:W3CDTF">2019-10-06T19:52:30Z</dcterms:created>
  <dcterms:modified xsi:type="dcterms:W3CDTF">2023-06-07T08:29:17Z</dcterms:modified>
</cp:coreProperties>
</file>